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6" r:id="rId3"/>
    <p:sldId id="732" r:id="rId4"/>
    <p:sldId id="733" r:id="rId5"/>
    <p:sldId id="736" r:id="rId6"/>
    <p:sldId id="750" r:id="rId7"/>
    <p:sldId id="746" r:id="rId8"/>
    <p:sldId id="747" r:id="rId9"/>
    <p:sldId id="744" r:id="rId10"/>
    <p:sldId id="748" r:id="rId11"/>
    <p:sldId id="749" r:id="rId12"/>
    <p:sldId id="741" r:id="rId13"/>
    <p:sldId id="743" r:id="rId14"/>
    <p:sldId id="745" r:id="rId15"/>
    <p:sldId id="742" r:id="rId16"/>
    <p:sldId id="727" r:id="rId17"/>
  </p:sldIdLst>
  <p:sldSz cx="9144000" cy="6858000" type="screen4x3"/>
  <p:notesSz cx="6797675" cy="9926638"/>
  <p:embeddedFontLst>
    <p:embeddedFont>
      <p:font typeface="맑은 고딕" panose="020B0503020000020004" pitchFamily="34" charset="-127"/>
      <p:regular r:id="rId20"/>
      <p:bold r:id="rId21"/>
    </p:embeddedFont>
    <p:embeddedFont>
      <p:font typeface="Arial Black" panose="020B0604020202020204" pitchFamily="34" charset="0"/>
      <p:regular r:id="rId22"/>
      <p:bold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Wingdings 2" pitchFamily="2" charset="2"/>
      <p:regular r:id="rId30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ECC1EB-62AF-4851-910E-B0CAC6545E22}">
          <p14:sldIdLst>
            <p14:sldId id="256"/>
            <p14:sldId id="336"/>
            <p14:sldId id="732"/>
            <p14:sldId id="733"/>
            <p14:sldId id="736"/>
            <p14:sldId id="750"/>
            <p14:sldId id="746"/>
            <p14:sldId id="747"/>
            <p14:sldId id="744"/>
            <p14:sldId id="748"/>
            <p14:sldId id="749"/>
            <p14:sldId id="741"/>
            <p14:sldId id="743"/>
            <p14:sldId id="745"/>
            <p14:sldId id="742"/>
            <p14:sldId id="727"/>
          </p14:sldIdLst>
        </p14:section>
        <p14:section name="Appendix" id="{9E5AD5A3-AEAC-42EA-B6C8-3CBEDFC214A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7" userDrawn="1">
          <p15:clr>
            <a:srgbClr val="A4A3A4"/>
          </p15:clr>
        </p15:guide>
        <p15:guide id="5" orient="horz" pos="4566" userDrawn="1">
          <p15:clr>
            <a:srgbClr val="A4A3A4"/>
          </p15:clr>
        </p15:guide>
        <p15:guide id="6" pos="14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156FF"/>
    <a:srgbClr val="99FF33"/>
    <a:srgbClr val="FBE8F2"/>
    <a:srgbClr val="E8F5E4"/>
    <a:srgbClr val="FFFFFF"/>
    <a:srgbClr val="EFA05E"/>
    <a:srgbClr val="2600D2"/>
    <a:srgbClr val="1F497D"/>
    <a:srgbClr val="7F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7" autoAdjust="0"/>
    <p:restoredTop sz="86670" autoAdjust="0"/>
  </p:normalViewPr>
  <p:slideViewPr>
    <p:cSldViewPr showGuides="1">
      <p:cViewPr varScale="1">
        <p:scale>
          <a:sx n="144" d="100"/>
          <a:sy n="144" d="100"/>
        </p:scale>
        <p:origin x="21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>
        <p:guide orient="horz" pos="3127"/>
        <p:guide pos="2141"/>
        <p:guide orient="horz" pos="2141"/>
        <p:guide pos="3127"/>
        <p:guide orient="horz" pos="4566"/>
        <p:guide pos="14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2022. 6. 7.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2022. 6. 7.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1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13318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248139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3808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12869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234742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54241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3358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4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79052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26383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09044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95203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8589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07725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285782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 intelligent Networking Laboratory   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SKKU&amp;IUPUI  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/16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               SKKU&amp;IUPUI</a:t>
            </a:r>
            <a:endParaRPr lang="en-US" altLang="ko-KR" sz="1700" dirty="0">
              <a:solidFill>
                <a:srgbClr val="FFFFFF"/>
              </a:solidFill>
              <a:latin typeface="Calibri" pitchFamily="34" charset="0"/>
              <a:ea typeface="굴림" charset="-127"/>
            </a:endParaRP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3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5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45171" y="3717032"/>
            <a:ext cx="7177462" cy="2592288"/>
          </a:xfrm>
        </p:spPr>
        <p:txBody>
          <a:bodyPr>
            <a:noAutofit/>
          </a:bodyPr>
          <a:lstStyle/>
          <a:p>
            <a:endParaRPr lang="en-US" altLang="ko-KR" sz="1400" i="0" dirty="0"/>
          </a:p>
          <a:p>
            <a:endParaRPr lang="en-US" altLang="ko-KR" sz="1400" i="0" dirty="0"/>
          </a:p>
          <a:p>
            <a:endParaRPr lang="en-US" altLang="ko-KR" sz="1400" i="0" dirty="0"/>
          </a:p>
          <a:p>
            <a:r>
              <a:rPr lang="en-US" altLang="ko-KR" sz="1700" dirty="0">
                <a:ea typeface="굴림" pitchFamily="50" charset="-127"/>
              </a:rPr>
              <a:t>2022-06-07 11:00AM (EST) </a:t>
            </a:r>
          </a:p>
          <a:p>
            <a:pPr defTabSz="914400"/>
            <a:r>
              <a:rPr lang="en-US" altLang="ko-KR" sz="1700" b="1" dirty="0" err="1">
                <a:ea typeface="굴림" pitchFamily="50" charset="-127"/>
              </a:rPr>
              <a:t>Huigyu</a:t>
            </a:r>
            <a:r>
              <a:rPr lang="en-US" altLang="ko-KR" sz="1700" b="1" dirty="0">
                <a:ea typeface="굴림" pitchFamily="50" charset="-127"/>
              </a:rPr>
              <a:t> Yang</a:t>
            </a:r>
          </a:p>
          <a:p>
            <a:pPr defTabSz="914400"/>
            <a:r>
              <a:rPr lang="en-US" altLang="ko-KR" sz="1700" dirty="0" err="1">
                <a:ea typeface="굴림" pitchFamily="50" charset="-127"/>
              </a:rPr>
              <a:t>Sungkyunkwan</a:t>
            </a:r>
            <a:r>
              <a:rPr lang="en-US" altLang="ko-KR" sz="1700" dirty="0">
                <a:ea typeface="굴림" pitchFamily="50" charset="-127"/>
              </a:rPr>
              <a:t> University</a:t>
            </a:r>
          </a:p>
          <a:p>
            <a:pPr defTabSz="914400"/>
            <a:r>
              <a:rPr lang="en-US" altLang="ko-KR" sz="1700" dirty="0">
                <a:ea typeface="굴림" pitchFamily="50" charset="-127"/>
              </a:rPr>
              <a:t>huigyu@skku.edu</a:t>
            </a:r>
          </a:p>
          <a:p>
            <a:endParaRPr lang="en-US" altLang="ko-KR" sz="1700" dirty="0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949" y="1700808"/>
            <a:ext cx="8394101" cy="1524000"/>
          </a:xfrm>
        </p:spPr>
        <p:txBody>
          <a:bodyPr>
            <a:noAutofit/>
          </a:bodyPr>
          <a:lstStyle/>
          <a:p>
            <a:r>
              <a:rPr lang="en-US" altLang="ko-KR" sz="3600" spc="-100" dirty="0"/>
              <a:t>Event Prediction: </a:t>
            </a:r>
            <a:br>
              <a:rPr lang="en-US" altLang="ko-KR" sz="3600" spc="-100" dirty="0"/>
            </a:br>
            <a:r>
              <a:rPr lang="en-US" altLang="ko-KR" sz="2800" spc="-100" dirty="0"/>
              <a:t>Model Implementation and Evaluation</a:t>
            </a:r>
            <a:endParaRPr lang="ko-KR" altLang="en-US" sz="2800" spc="-1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Results: stacked LSTM, 0.0</a:t>
            </a:r>
            <a:endParaRPr lang="ko-KR" altLang="en-US" sz="24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D050061-79ED-FBE0-36B8-E40FB324F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693086"/>
            <a:ext cx="8610600" cy="2455994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E65AD9-F399-0A27-9D13-C636270BF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03242"/>
            <a:ext cx="8610600" cy="24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1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Results: stacked LSTM, 0.5</a:t>
            </a:r>
            <a:endParaRPr lang="ko-KR" altLang="en-US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89D0FD7-3D8B-705E-D4C7-958F5948E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2" y="1549070"/>
            <a:ext cx="8610600" cy="245599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25255-3CF3-58F5-0E18-60B2EDB8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2" y="3979994"/>
            <a:ext cx="8610600" cy="24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7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Output Branches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model requires a classification layer to result directly an event specification at any time-step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This is because our goal is to predict “when” and “which” an event occurs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specifications of an event are lower, normal, and upper 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 lower-labeled event refers that the available bike amount in certain station remains less than or equal to lower boundary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 normal-labeled event refers that the available bike amount in certain station remains more than lower boundary and less than upper boundary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An upper-labeled event refers that the available bike amount in certain station remains more than or equal to upper boundary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23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Output Branches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model needs to output a prediction in the same format with inputs due to the loops that use the prediction as the input of next iterations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On this account, the model has two output branches of the label and the bike amount to predict labeled events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notations of event label data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/>
                  <a:t> = an event label of the station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ko-Kore-KR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ko-KR" dirty="0"/>
                  <a:t> = a list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ore-KR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is the number of stations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=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ko-KR" dirty="0"/>
                  <a:t> at time-step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 r="-1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0">
                <a:extLst>
                  <a:ext uri="{FF2B5EF4-FFF2-40B4-BE49-F238E27FC236}">
                    <a16:creationId xmlns:a16="http://schemas.microsoft.com/office/drawing/2014/main" id="{3BA111CC-451E-3D60-348F-ABC026057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35684"/>
                  </p:ext>
                </p:extLst>
              </p:nvPr>
            </p:nvGraphicFramePr>
            <p:xfrm>
              <a:off x="7668344" y="4149080"/>
              <a:ext cx="720080" cy="14580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20080">
                      <a:extLst>
                        <a:ext uri="{9D8B030D-6E8A-4147-A177-3AD203B41FA5}">
                          <a16:colId xmlns:a16="http://schemas.microsoft.com/office/drawing/2014/main" val="2996510973"/>
                        </a:ext>
                      </a:extLst>
                    </a:gridCol>
                  </a:tblGrid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180650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671064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ore-KR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20469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90197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0">
                <a:extLst>
                  <a:ext uri="{FF2B5EF4-FFF2-40B4-BE49-F238E27FC236}">
                    <a16:creationId xmlns:a16="http://schemas.microsoft.com/office/drawing/2014/main" id="{3BA111CC-451E-3D60-348F-ABC026057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35684"/>
                  </p:ext>
                </p:extLst>
              </p:nvPr>
            </p:nvGraphicFramePr>
            <p:xfrm>
              <a:off x="7668344" y="4149080"/>
              <a:ext cx="720080" cy="14580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20080">
                      <a:extLst>
                        <a:ext uri="{9D8B030D-6E8A-4147-A177-3AD203B41FA5}">
                          <a16:colId xmlns:a16="http://schemas.microsoft.com/office/drawing/2014/main" val="2996510973"/>
                        </a:ext>
                      </a:extLst>
                    </a:gridCol>
                  </a:tblGrid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3448" r="-1724" b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180650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3448" r="-1724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1671064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ore-KR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20469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303448" r="-1724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197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0520A96-0E27-CAAE-DF21-57708DFD819A}"/>
                  </a:ext>
                </a:extLst>
              </p:cNvPr>
              <p:cNvSpPr/>
              <p:nvPr/>
            </p:nvSpPr>
            <p:spPr>
              <a:xfrm>
                <a:off x="7020272" y="4670336"/>
                <a:ext cx="5148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altLang="ko-Kore-KR" b="1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0520A96-0E27-CAAE-DF21-57708DFD8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670336"/>
                <a:ext cx="514820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왼쪽 중괄호[L] 5">
            <a:extLst>
              <a:ext uri="{FF2B5EF4-FFF2-40B4-BE49-F238E27FC236}">
                <a16:creationId xmlns:a16="http://schemas.microsoft.com/office/drawing/2014/main" id="{6424E433-6F5F-2F0D-6B9D-24DE58F46ACB}"/>
              </a:ext>
            </a:extLst>
          </p:cNvPr>
          <p:cNvSpPr/>
          <p:nvPr/>
        </p:nvSpPr>
        <p:spPr>
          <a:xfrm>
            <a:off x="7511047" y="4165181"/>
            <a:ext cx="118763" cy="1425809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04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Output Branches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model outputs the bike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ore-K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b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ko-Kore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</m:oMath>
                </a14:m>
                <a:r>
                  <a:rPr lang="en-US" altLang="ko-KR" dirty="0"/>
                  <a:t> and the event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ore-K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</m:acc>
                      </m:e>
                      <m:sub>
                        <m:r>
                          <a:rPr lang="en-US" altLang="ko-Kore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8661E496-539A-5674-F83D-F1EE932B8E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6910" y="4740313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165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8661E496-539A-5674-F83D-F1EE932B8E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6910" y="4740313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6250" r="-301370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2778" t="-6250" r="-104167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8630" t="-6250" r="-2740" b="-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6338" y="3284698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6338" y="3284698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5" t="-3333" r="-5085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4096" y="3287708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4096" y="3287708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70" t="-6667" r="-3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370" t="-6667" r="-1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1370" t="-6667" r="-274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9CBDA19-3B21-7926-AB6D-E18601A92CCD}"/>
              </a:ext>
            </a:extLst>
          </p:cNvPr>
          <p:cNvSpPr/>
          <p:nvPr/>
        </p:nvSpPr>
        <p:spPr>
          <a:xfrm>
            <a:off x="1586912" y="3897372"/>
            <a:ext cx="3672406" cy="564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</a:rPr>
              <a:t>LSTM</a:t>
            </a:r>
            <a:endParaRPr kumimoji="1" lang="ko-Kore-KR" alt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04476" y="2538588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192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04476" y="2538588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6250" r="-30411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370" t="-6250" r="-10274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370" t="-6250" r="-2740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6338" y="2565724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79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6338" y="2565724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95" t="-3448" r="-5085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B7A09B-F006-9A3B-4A58-EEE7B586A29E}"/>
              </a:ext>
            </a:extLst>
          </p:cNvPr>
          <p:cNvCxnSpPr>
            <a:cxnSpLocks/>
          </p:cNvCxnSpPr>
          <p:nvPr/>
        </p:nvCxnSpPr>
        <p:spPr>
          <a:xfrm flipV="1">
            <a:off x="4731567" y="4469871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50B81F-11E4-E0B5-F074-719AA0C87CA9}"/>
              </a:ext>
            </a:extLst>
          </p:cNvPr>
          <p:cNvCxnSpPr>
            <a:cxnSpLocks/>
          </p:cNvCxnSpPr>
          <p:nvPr/>
        </p:nvCxnSpPr>
        <p:spPr>
          <a:xfrm flipV="1">
            <a:off x="3867471" y="4469871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9FFF753-FB3B-DAD0-2D36-17A7B7586298}"/>
              </a:ext>
            </a:extLst>
          </p:cNvPr>
          <p:cNvCxnSpPr>
            <a:cxnSpLocks/>
          </p:cNvCxnSpPr>
          <p:nvPr/>
        </p:nvCxnSpPr>
        <p:spPr>
          <a:xfrm flipV="1">
            <a:off x="2067271" y="4469871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C95FC4-11C4-9299-DEEC-4A3BDAAAC7D8}"/>
              </a:ext>
            </a:extLst>
          </p:cNvPr>
          <p:cNvSpPr txBox="1"/>
          <p:nvPr/>
        </p:nvSpPr>
        <p:spPr>
          <a:xfrm>
            <a:off x="3729733" y="2204864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Targets</a:t>
            </a:r>
            <a:endParaRPr kumimoji="1" lang="ko-Kore-KR" altLang="en-US" sz="1800" dirty="0">
              <a:latin typeface="Cambria Math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BCF89D-5E65-3CA4-3513-5268870199E6}"/>
              </a:ext>
            </a:extLst>
          </p:cNvPr>
          <p:cNvSpPr txBox="1"/>
          <p:nvPr/>
        </p:nvSpPr>
        <p:spPr>
          <a:xfrm>
            <a:off x="3743471" y="2940139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Outputs</a:t>
            </a:r>
            <a:endParaRPr kumimoji="1" lang="ko-Kore-KR" altLang="en-US" sz="1800" dirty="0">
              <a:latin typeface="Cambria Math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CB72A5-2180-E7BE-51DC-8D34DA581CCA}"/>
              </a:ext>
            </a:extLst>
          </p:cNvPr>
          <p:cNvSpPr txBox="1"/>
          <p:nvPr/>
        </p:nvSpPr>
        <p:spPr>
          <a:xfrm rot="16200000">
            <a:off x="-161086" y="5104543"/>
            <a:ext cx="178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Input sequence</a:t>
            </a:r>
            <a:endParaRPr kumimoji="1" lang="ko-Kore-KR" altLang="en-US" sz="18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5">
                <a:extLst>
                  <a:ext uri="{FF2B5EF4-FFF2-40B4-BE49-F238E27FC236}">
                    <a16:creationId xmlns:a16="http://schemas.microsoft.com/office/drawing/2014/main" id="{7FFFA9A2-347C-268B-95E7-91469037BDE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6910" y="5214838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482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5">
                <a:extLst>
                  <a:ext uri="{FF2B5EF4-FFF2-40B4-BE49-F238E27FC236}">
                    <a16:creationId xmlns:a16="http://schemas.microsoft.com/office/drawing/2014/main" id="{7FFFA9A2-347C-268B-95E7-91469037BDE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6910" y="5214838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t="-6250" r="-30137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2778" t="-6250" r="-104167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98630" t="-6250" r="-2740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56B36C57-1AE0-1C0A-D7B0-C84B381146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2435" y="5858599"/>
              <a:ext cx="3672408" cy="3657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482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56B36C57-1AE0-1C0A-D7B0-C84B381146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2435" y="5858599"/>
              <a:ext cx="3672408" cy="3657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370" t="-6667" r="-30137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000" t="-6667" r="-1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4167" t="-6667" r="-416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C80010DD-3C2A-1009-A9BC-BD71F11BC6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3768" y="5856182"/>
              <a:ext cx="2771499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2714452035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012902361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1357200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170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C80010DD-3C2A-1009-A9BC-BD71F11BC6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83768" y="5856182"/>
              <a:ext cx="2771499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2714452035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012902361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1357200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1370" t="-10345" r="-10411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1370" t="-10345" r="-411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1701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32E5BB6D-F863-39C4-D601-DEC66D1020D8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631979" y="4277799"/>
            <a:ext cx="1760466" cy="505788"/>
          </a:xfrm>
          <a:prstGeom prst="bentConnector2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0B4E32-2D01-938B-002D-D0CAAAB3CD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35485" y="5214838"/>
              <a:ext cx="923833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4232650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3271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0B4E32-2D01-938B-002D-D0CAAAB3CD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35485" y="5214838"/>
              <a:ext cx="923833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4232650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351" t="-3125" r="-2703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3271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BE85AD8B-8A7B-7E84-C477-7EBB3059B064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5240420" y="3641642"/>
            <a:ext cx="2412268" cy="2382573"/>
          </a:xfrm>
          <a:prstGeom prst="bentConnector2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F5BA1F48-5DDD-7B48-5EE3-F7CC1049CAF6}"/>
              </a:ext>
            </a:extLst>
          </p:cNvPr>
          <p:cNvSpPr/>
          <p:nvPr/>
        </p:nvSpPr>
        <p:spPr>
          <a:xfrm>
            <a:off x="896325" y="4469871"/>
            <a:ext cx="56681" cy="1752071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C59D97-39BB-A0D3-06E8-46476622688B}"/>
              </a:ext>
            </a:extLst>
          </p:cNvPr>
          <p:cNvSpPr txBox="1"/>
          <p:nvPr/>
        </p:nvSpPr>
        <p:spPr>
          <a:xfrm>
            <a:off x="683465" y="435220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Loops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20F8FF-DF76-5B0A-5737-DD2788DEB698}"/>
              </a:ext>
            </a:extLst>
          </p:cNvPr>
          <p:cNvSpPr txBox="1"/>
          <p:nvPr/>
        </p:nvSpPr>
        <p:spPr>
          <a:xfrm>
            <a:off x="1057034" y="4750408"/>
            <a:ext cx="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05863C-DCBB-C028-3BFB-72BA83580505}"/>
              </a:ext>
            </a:extLst>
          </p:cNvPr>
          <p:cNvSpPr txBox="1"/>
          <p:nvPr/>
        </p:nvSpPr>
        <p:spPr>
          <a:xfrm>
            <a:off x="1058849" y="5226259"/>
            <a:ext cx="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C6B743-055F-9851-FEA7-6F284F15E422}"/>
                  </a:ext>
                </a:extLst>
              </p:cNvPr>
              <p:cNvSpPr txBox="1"/>
              <p:nvPr/>
            </p:nvSpPr>
            <p:spPr>
              <a:xfrm>
                <a:off x="1055996" y="5852610"/>
                <a:ext cx="38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en-US" altLang="ko-Kore-KR" sz="18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C6B743-055F-9851-FEA7-6F284F15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6" y="5852610"/>
                <a:ext cx="3854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4738323-2C54-DADF-EBD1-8298BE79F0FE}"/>
              </a:ext>
            </a:extLst>
          </p:cNvPr>
          <p:cNvCxnSpPr>
            <a:cxnSpLocks/>
          </p:cNvCxnSpPr>
          <p:nvPr/>
        </p:nvCxnSpPr>
        <p:spPr>
          <a:xfrm>
            <a:off x="5314096" y="3256579"/>
            <a:ext cx="37224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5497967-4CF9-B9AA-FD37-C820FF45CAF3}"/>
              </a:ext>
            </a:extLst>
          </p:cNvPr>
          <p:cNvSpPr txBox="1"/>
          <p:nvPr/>
        </p:nvSpPr>
        <p:spPr>
          <a:xfrm>
            <a:off x="5683123" y="2921088"/>
            <a:ext cx="29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dependent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7">
                <a:extLst>
                  <a:ext uri="{FF2B5EF4-FFF2-40B4-BE49-F238E27FC236}">
                    <a16:creationId xmlns:a16="http://schemas.microsoft.com/office/drawing/2014/main" id="{511508CF-23E8-FD34-0A72-37E063C3B5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1031" y="3285823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62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7">
                <a:extLst>
                  <a:ext uri="{FF2B5EF4-FFF2-40B4-BE49-F238E27FC236}">
                    <a16:creationId xmlns:a16="http://schemas.microsoft.com/office/drawing/2014/main" id="{511508CF-23E8-FD34-0A72-37E063C3B5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1031" y="3285823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t="-3333" r="-3333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7">
                <a:extLst>
                  <a:ext uri="{FF2B5EF4-FFF2-40B4-BE49-F238E27FC236}">
                    <a16:creationId xmlns:a16="http://schemas.microsoft.com/office/drawing/2014/main" id="{DEC9CCE2-9536-94C4-3B06-EB117B3B54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1031" y="2566849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79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7">
                <a:extLst>
                  <a:ext uri="{FF2B5EF4-FFF2-40B4-BE49-F238E27FC236}">
                    <a16:creationId xmlns:a16="http://schemas.microsoft.com/office/drawing/2014/main" id="{DEC9CCE2-9536-94C4-3B06-EB117B3B54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41031" y="2566849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t="-3448" r="-3333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23D0041-8D9D-435F-47BA-74A7A5EE453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749479" y="3650458"/>
            <a:ext cx="8731" cy="238919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BBBC54-F6EC-BB01-0987-6F8BD6163A0C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3812903" y="3651583"/>
            <a:ext cx="945307" cy="237794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표 11">
                <a:extLst>
                  <a:ext uri="{FF2B5EF4-FFF2-40B4-BE49-F238E27FC236}">
                    <a16:creationId xmlns:a16="http://schemas.microsoft.com/office/drawing/2014/main" id="{F3CE6BE2-1209-A224-E98A-4740776D29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16" y="3295473"/>
              <a:ext cx="3159500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9875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표 11">
                <a:extLst>
                  <a:ext uri="{FF2B5EF4-FFF2-40B4-BE49-F238E27FC236}">
                    <a16:creationId xmlns:a16="http://schemas.microsoft.com/office/drawing/2014/main" id="{F3CE6BE2-1209-A224-E98A-4740776D29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16" y="3295473"/>
              <a:ext cx="3159500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9875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587" t="-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00000" t="-6667" r="-10158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304839" t="-6667" r="-322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표 5">
                <a:extLst>
                  <a:ext uri="{FF2B5EF4-FFF2-40B4-BE49-F238E27FC236}">
                    <a16:creationId xmlns:a16="http://schemas.microsoft.com/office/drawing/2014/main" id="{723C8264-CF46-4C0A-1887-2D93FAD94F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16" y="2552516"/>
              <a:ext cx="3157628" cy="35877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789407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...</a:t>
                          </a:r>
                          <a:endParaRPr lang="ko-Kore-KR" altLang="en-US" sz="16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표 5">
                <a:extLst>
                  <a:ext uri="{FF2B5EF4-FFF2-40B4-BE49-F238E27FC236}">
                    <a16:creationId xmlns:a16="http://schemas.microsoft.com/office/drawing/2014/main" id="{723C8264-CF46-4C0A-1887-2D93FAD94F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4016" y="2552516"/>
              <a:ext cx="3157628" cy="35877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789407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5877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613" t="-3333" r="-306452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...</a:t>
                          </a:r>
                          <a:endParaRPr lang="ko-Kore-KR" altLang="en-US" sz="16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03226" t="-3333" r="-104839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303226" t="-3333" r="-4839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D6DDC48-5A5C-A0B1-D88B-4987AE936D46}"/>
              </a:ext>
            </a:extLst>
          </p:cNvPr>
          <p:cNvCxnSpPr>
            <a:cxnSpLocks/>
          </p:cNvCxnSpPr>
          <p:nvPr/>
        </p:nvCxnSpPr>
        <p:spPr>
          <a:xfrm flipH="1">
            <a:off x="144016" y="3230750"/>
            <a:ext cx="3157628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6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Output Branches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loss function in </a:t>
            </a:r>
            <a:r>
              <a:rPr lang="en-US" altLang="ko-KR" dirty="0" err="1"/>
              <a:t>Pytorch</a:t>
            </a:r>
            <a:r>
              <a:rPr lang="en-US" altLang="ko-KR" dirty="0"/>
              <a:t> library does not have functionality for multi-dimensional array 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553162"/>
                  </p:ext>
                </p:extLst>
              </p:nvPr>
            </p:nvGraphicFramePr>
            <p:xfrm>
              <a:off x="4386338" y="3284698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553162"/>
                  </p:ext>
                </p:extLst>
              </p:nvPr>
            </p:nvGraphicFramePr>
            <p:xfrm>
              <a:off x="4386338" y="3284698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95" t="-3333" r="-5085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75558"/>
                  </p:ext>
                </p:extLst>
              </p:nvPr>
            </p:nvGraphicFramePr>
            <p:xfrm>
              <a:off x="5314096" y="3287708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75558"/>
                  </p:ext>
                </p:extLst>
              </p:nvPr>
            </p:nvGraphicFramePr>
            <p:xfrm>
              <a:off x="5314096" y="3287708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70" t="-6667" r="-3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370" t="-6667" r="-1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370" t="-6667" r="-274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555313"/>
                  </p:ext>
                </p:extLst>
              </p:nvPr>
            </p:nvGraphicFramePr>
            <p:xfrm>
              <a:off x="5304476" y="2538588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192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555313"/>
                  </p:ext>
                </p:extLst>
              </p:nvPr>
            </p:nvGraphicFramePr>
            <p:xfrm>
              <a:off x="5304476" y="2538588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6250" r="-30411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370" t="-6250" r="-10274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370" t="-6250" r="-2740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0014113"/>
                  </p:ext>
                </p:extLst>
              </p:nvPr>
            </p:nvGraphicFramePr>
            <p:xfrm>
              <a:off x="4386338" y="2565724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79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0014113"/>
                  </p:ext>
                </p:extLst>
              </p:nvPr>
            </p:nvGraphicFramePr>
            <p:xfrm>
              <a:off x="4386338" y="2565724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95" t="-3448" r="-5085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DC95FC4-11C4-9299-DEEC-4A3BDAAAC7D8}"/>
              </a:ext>
            </a:extLst>
          </p:cNvPr>
          <p:cNvSpPr txBox="1"/>
          <p:nvPr/>
        </p:nvSpPr>
        <p:spPr>
          <a:xfrm>
            <a:off x="3729733" y="2204864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Targets</a:t>
            </a:r>
            <a:endParaRPr kumimoji="1" lang="ko-Kore-KR" altLang="en-US" sz="1800" dirty="0">
              <a:latin typeface="Cambria Math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BCF89D-5E65-3CA4-3513-5268870199E6}"/>
              </a:ext>
            </a:extLst>
          </p:cNvPr>
          <p:cNvSpPr txBox="1"/>
          <p:nvPr/>
        </p:nvSpPr>
        <p:spPr>
          <a:xfrm>
            <a:off x="3743471" y="2940139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Outputs</a:t>
            </a:r>
            <a:endParaRPr kumimoji="1" lang="ko-Kore-KR" altLang="en-US" sz="1800" dirty="0">
              <a:latin typeface="Cambria Math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4738323-2C54-DADF-EBD1-8298BE79F0FE}"/>
              </a:ext>
            </a:extLst>
          </p:cNvPr>
          <p:cNvCxnSpPr>
            <a:cxnSpLocks/>
          </p:cNvCxnSpPr>
          <p:nvPr/>
        </p:nvCxnSpPr>
        <p:spPr>
          <a:xfrm>
            <a:off x="5314096" y="3256579"/>
            <a:ext cx="37224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5497967-4CF9-B9AA-FD37-C820FF45CAF3}"/>
              </a:ext>
            </a:extLst>
          </p:cNvPr>
          <p:cNvSpPr txBox="1"/>
          <p:nvPr/>
        </p:nvSpPr>
        <p:spPr>
          <a:xfrm>
            <a:off x="5683123" y="2921088"/>
            <a:ext cx="29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dependent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7">
                <a:extLst>
                  <a:ext uri="{FF2B5EF4-FFF2-40B4-BE49-F238E27FC236}">
                    <a16:creationId xmlns:a16="http://schemas.microsoft.com/office/drawing/2014/main" id="{511508CF-23E8-FD34-0A72-37E063C3B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701368"/>
                  </p:ext>
                </p:extLst>
              </p:nvPr>
            </p:nvGraphicFramePr>
            <p:xfrm>
              <a:off x="3441031" y="3285823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62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7">
                <a:extLst>
                  <a:ext uri="{FF2B5EF4-FFF2-40B4-BE49-F238E27FC236}">
                    <a16:creationId xmlns:a16="http://schemas.microsoft.com/office/drawing/2014/main" id="{511508CF-23E8-FD34-0A72-37E063C3B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701368"/>
                  </p:ext>
                </p:extLst>
              </p:nvPr>
            </p:nvGraphicFramePr>
            <p:xfrm>
              <a:off x="3441031" y="3285823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3333" r="-3333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7">
                <a:extLst>
                  <a:ext uri="{FF2B5EF4-FFF2-40B4-BE49-F238E27FC236}">
                    <a16:creationId xmlns:a16="http://schemas.microsoft.com/office/drawing/2014/main" id="{DEC9CCE2-9536-94C4-3B06-EB117B3B54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030464"/>
                  </p:ext>
                </p:extLst>
              </p:nvPr>
            </p:nvGraphicFramePr>
            <p:xfrm>
              <a:off x="3441031" y="2566849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79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7">
                <a:extLst>
                  <a:ext uri="{FF2B5EF4-FFF2-40B4-BE49-F238E27FC236}">
                    <a16:creationId xmlns:a16="http://schemas.microsoft.com/office/drawing/2014/main" id="{DEC9CCE2-9536-94C4-3B06-EB117B3B54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030464"/>
                  </p:ext>
                </p:extLst>
              </p:nvPr>
            </p:nvGraphicFramePr>
            <p:xfrm>
              <a:off x="3441031" y="2566849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3448" r="-3333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표 11">
                <a:extLst>
                  <a:ext uri="{FF2B5EF4-FFF2-40B4-BE49-F238E27FC236}">
                    <a16:creationId xmlns:a16="http://schemas.microsoft.com/office/drawing/2014/main" id="{F3CE6BE2-1209-A224-E98A-4740776D2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156878"/>
                  </p:ext>
                </p:extLst>
              </p:nvPr>
            </p:nvGraphicFramePr>
            <p:xfrm>
              <a:off x="144016" y="3295473"/>
              <a:ext cx="3159500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9875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표 11">
                <a:extLst>
                  <a:ext uri="{FF2B5EF4-FFF2-40B4-BE49-F238E27FC236}">
                    <a16:creationId xmlns:a16="http://schemas.microsoft.com/office/drawing/2014/main" id="{F3CE6BE2-1209-A224-E98A-4740776D2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156878"/>
                  </p:ext>
                </p:extLst>
              </p:nvPr>
            </p:nvGraphicFramePr>
            <p:xfrm>
              <a:off x="144016" y="3295473"/>
              <a:ext cx="3159500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9875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789875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87" t="-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000" t="-6667" r="-10158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4839" t="-6667" r="-3226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표 5">
                <a:extLst>
                  <a:ext uri="{FF2B5EF4-FFF2-40B4-BE49-F238E27FC236}">
                    <a16:creationId xmlns:a16="http://schemas.microsoft.com/office/drawing/2014/main" id="{723C8264-CF46-4C0A-1887-2D93FAD94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941443"/>
                  </p:ext>
                </p:extLst>
              </p:nvPr>
            </p:nvGraphicFramePr>
            <p:xfrm>
              <a:off x="144016" y="2552516"/>
              <a:ext cx="3157628" cy="35877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789407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...</a:t>
                          </a:r>
                          <a:endParaRPr lang="ko-Kore-KR" altLang="en-US" sz="16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600" b="1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표 5">
                <a:extLst>
                  <a:ext uri="{FF2B5EF4-FFF2-40B4-BE49-F238E27FC236}">
                    <a16:creationId xmlns:a16="http://schemas.microsoft.com/office/drawing/2014/main" id="{723C8264-CF46-4C0A-1887-2D93FAD94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6941443"/>
                  </p:ext>
                </p:extLst>
              </p:nvPr>
            </p:nvGraphicFramePr>
            <p:xfrm>
              <a:off x="144016" y="2552516"/>
              <a:ext cx="3157628" cy="35877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789407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789407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5877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613" t="-3333" r="-306452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/>
                            <a:t>...</a:t>
                          </a:r>
                          <a:endParaRPr lang="ko-Kore-KR" altLang="en-US" sz="1600" dirty="0"/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3226" t="-3333" r="-104839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3226" t="-3333" r="-4839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D6DDC48-5A5C-A0B1-D88B-4987AE936D46}"/>
              </a:ext>
            </a:extLst>
          </p:cNvPr>
          <p:cNvCxnSpPr>
            <a:cxnSpLocks/>
          </p:cNvCxnSpPr>
          <p:nvPr/>
        </p:nvCxnSpPr>
        <p:spPr>
          <a:xfrm flipH="1">
            <a:off x="144016" y="3230750"/>
            <a:ext cx="3157628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표 5">
                <a:extLst>
                  <a:ext uri="{FF2B5EF4-FFF2-40B4-BE49-F238E27FC236}">
                    <a16:creationId xmlns:a16="http://schemas.microsoft.com/office/drawing/2014/main" id="{C82BFA7B-F94A-9DF3-BC00-7CA416596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307593"/>
                  </p:ext>
                </p:extLst>
              </p:nvPr>
            </p:nvGraphicFramePr>
            <p:xfrm>
              <a:off x="859314" y="4262075"/>
              <a:ext cx="2441020" cy="1676400"/>
            </p:xfrm>
            <a:graphic>
              <a:graphicData uri="http://schemas.openxmlformats.org/drawingml/2006/table">
                <a:tbl>
                  <a:tblPr bandRow="1">
                    <a:tableStyleId>{93296810-A885-4BE3-A3E7-6D5BEEA58F35}</a:tableStyleId>
                  </a:tblPr>
                  <a:tblGrid>
                    <a:gridCol w="1144876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Notations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ko-Kore-KR" sz="16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[0,0,1]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521752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[0,1,0]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09250"/>
                      </a:ext>
                    </a:extLst>
                  </a:tr>
                  <a:tr h="179388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...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0151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[1,0,0]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표 5">
                <a:extLst>
                  <a:ext uri="{FF2B5EF4-FFF2-40B4-BE49-F238E27FC236}">
                    <a16:creationId xmlns:a16="http://schemas.microsoft.com/office/drawing/2014/main" id="{C82BFA7B-F94A-9DF3-BC00-7CA416596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307593"/>
                  </p:ext>
                </p:extLst>
              </p:nvPr>
            </p:nvGraphicFramePr>
            <p:xfrm>
              <a:off x="859314" y="4262075"/>
              <a:ext cx="2441020" cy="1676400"/>
            </p:xfrm>
            <a:graphic>
              <a:graphicData uri="http://schemas.openxmlformats.org/drawingml/2006/table">
                <a:tbl>
                  <a:tblPr bandRow="1">
                    <a:tableStyleId>{93296810-A885-4BE3-A3E7-6D5BEEA58F35}</a:tableStyleId>
                  </a:tblPr>
                  <a:tblGrid>
                    <a:gridCol w="1144876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Notations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99" t="-107692" r="-114286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[0,0,1]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5217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99" t="-200000" r="-114286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[0,1,0]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0925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...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0151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99" t="-396296" r="-114286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[1,0,0]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2CD4AADF-D673-DEA1-6FC7-9F14698A81C3}"/>
              </a:ext>
            </a:extLst>
          </p:cNvPr>
          <p:cNvSpPr txBox="1"/>
          <p:nvPr/>
        </p:nvSpPr>
        <p:spPr>
          <a:xfrm>
            <a:off x="688422" y="6018953"/>
            <a:ext cx="273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Data tensor shape: (n,3)</a:t>
            </a:r>
            <a:endParaRPr kumimoji="1" lang="ko-Kore-KR" altLang="en-US" sz="18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D44AC82-59B1-9415-D4FB-E8580BEEB7D4}"/>
                  </a:ext>
                </a:extLst>
              </p:cNvPr>
              <p:cNvSpPr/>
              <p:nvPr/>
            </p:nvSpPr>
            <p:spPr>
              <a:xfrm>
                <a:off x="145504" y="5041440"/>
                <a:ext cx="51482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altLang="ko-Kore-KR" b="1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D44AC82-59B1-9415-D4FB-E8580BEE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04" y="5041440"/>
                <a:ext cx="514821" cy="415498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왼쪽 중괄호[L] 60">
            <a:extLst>
              <a:ext uri="{FF2B5EF4-FFF2-40B4-BE49-F238E27FC236}">
                <a16:creationId xmlns:a16="http://schemas.microsoft.com/office/drawing/2014/main" id="{6224BF78-DA22-6346-A6A9-C847796911C9}"/>
              </a:ext>
            </a:extLst>
          </p:cNvPr>
          <p:cNvSpPr/>
          <p:nvPr/>
        </p:nvSpPr>
        <p:spPr>
          <a:xfrm>
            <a:off x="636279" y="4536285"/>
            <a:ext cx="118763" cy="1425809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표 5">
                <a:extLst>
                  <a:ext uri="{FF2B5EF4-FFF2-40B4-BE49-F238E27FC236}">
                    <a16:creationId xmlns:a16="http://schemas.microsoft.com/office/drawing/2014/main" id="{FF814C4C-CE75-8C7E-CD0C-9E9E22807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948301"/>
                  </p:ext>
                </p:extLst>
              </p:nvPr>
            </p:nvGraphicFramePr>
            <p:xfrm>
              <a:off x="6092388" y="4262075"/>
              <a:ext cx="2441020" cy="1676400"/>
            </p:xfrm>
            <a:graphic>
              <a:graphicData uri="http://schemas.openxmlformats.org/drawingml/2006/table">
                <a:tbl>
                  <a:tblPr bandRow="1">
                    <a:tableStyleId>{93296810-A885-4BE3-A3E7-6D5BEEA58F35}</a:tableStyleId>
                  </a:tblPr>
                  <a:tblGrid>
                    <a:gridCol w="1144876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Notations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ore-KR" sz="1600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0.96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521752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0.4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09250"/>
                      </a:ext>
                    </a:extLst>
                  </a:tr>
                  <a:tr h="179388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...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0151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ko-Kore-KR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0.04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표 5">
                <a:extLst>
                  <a:ext uri="{FF2B5EF4-FFF2-40B4-BE49-F238E27FC236}">
                    <a16:creationId xmlns:a16="http://schemas.microsoft.com/office/drawing/2014/main" id="{FF814C4C-CE75-8C7E-CD0C-9E9E22807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948301"/>
                  </p:ext>
                </p:extLst>
              </p:nvPr>
            </p:nvGraphicFramePr>
            <p:xfrm>
              <a:off x="6092388" y="4262075"/>
              <a:ext cx="2441020" cy="1676400"/>
            </p:xfrm>
            <a:graphic>
              <a:graphicData uri="http://schemas.openxmlformats.org/drawingml/2006/table">
                <a:tbl>
                  <a:tblPr bandRow="1">
                    <a:tableStyleId>{93296810-A885-4BE3-A3E7-6D5BEEA58F35}</a:tableStyleId>
                  </a:tblPr>
                  <a:tblGrid>
                    <a:gridCol w="1144876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Notations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endParaRPr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107692" r="-113187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0.96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5217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00000" r="-113187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0.4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60925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...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30151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396296" r="-113187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600" dirty="0">
                              <a:solidFill>
                                <a:schemeClr val="bg1"/>
                              </a:solidFill>
                            </a:rPr>
                            <a:t>0.04</a:t>
                          </a:r>
                          <a:endParaRPr lang="ko-Kore-KR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20D98FF-F439-B6FA-3640-C24F7191D7D1}"/>
              </a:ext>
            </a:extLst>
          </p:cNvPr>
          <p:cNvSpPr txBox="1"/>
          <p:nvPr/>
        </p:nvSpPr>
        <p:spPr>
          <a:xfrm>
            <a:off x="6113186" y="5988508"/>
            <a:ext cx="239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Data tensor shape: (n)</a:t>
            </a:r>
            <a:endParaRPr kumimoji="1" lang="ko-Kore-KR" altLang="en-US" sz="18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C124A11-988F-5113-E82F-D6F32A595F03}"/>
                  </a:ext>
                </a:extLst>
              </p:cNvPr>
              <p:cNvSpPr/>
              <p:nvPr/>
            </p:nvSpPr>
            <p:spPr>
              <a:xfrm>
                <a:off x="5378578" y="5041440"/>
                <a:ext cx="49077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altLang="ko-Kore-KR" b="1" dirty="0"/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C124A11-988F-5113-E82F-D6F32A595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78" y="5041440"/>
                <a:ext cx="490775" cy="415498"/>
              </a:xfrm>
              <a:prstGeom prst="rect">
                <a:avLst/>
              </a:prstGeom>
              <a:blipFill>
                <a:blip r:embed="rId1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왼쪽 중괄호[L] 64">
            <a:extLst>
              <a:ext uri="{FF2B5EF4-FFF2-40B4-BE49-F238E27FC236}">
                <a16:creationId xmlns:a16="http://schemas.microsoft.com/office/drawing/2014/main" id="{709F2F9C-F4E4-D1C5-7F37-7744AE4E9F70}"/>
              </a:ext>
            </a:extLst>
          </p:cNvPr>
          <p:cNvSpPr/>
          <p:nvPr/>
        </p:nvSpPr>
        <p:spPr>
          <a:xfrm>
            <a:off x="5869353" y="4536285"/>
            <a:ext cx="118763" cy="1425809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67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Future Work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Add another output branch to result status classes of under, upper, and normal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Implement weighted multiple loss functions in the model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Power spectrum analysis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156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Presentation Outline 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6778" y="1484784"/>
            <a:ext cx="8610600" cy="4896544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Data Formats and Notations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Model Architectures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Experimental Results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Output Branches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99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Data Formats and Notations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ln>
                <a:noFill/>
              </a:ln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data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at time-step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is the number of available bikes in stations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interval of time-step is 10 mins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/>
                  <a:t> = the number of available bikes in station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ko-Kore-K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dirty="0"/>
                  <a:t> = a list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ore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is the number of stations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i="1" dirty="0"/>
                  <a:t> =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ko-KR" dirty="0"/>
                  <a:t> at time-step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training of time-series prediction model requires input and label as a form of sequences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input sequence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b="0" dirty="0"/>
                  <a:t> is the number of time-steps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output sequence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 r="-732" b="-1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표 40">
                <a:extLst>
                  <a:ext uri="{FF2B5EF4-FFF2-40B4-BE49-F238E27FC236}">
                    <a16:creationId xmlns:a16="http://schemas.microsoft.com/office/drawing/2014/main" id="{8A67550F-AE5B-4ED3-2852-F21D64EA62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28090"/>
                  </p:ext>
                </p:extLst>
              </p:nvPr>
            </p:nvGraphicFramePr>
            <p:xfrm>
              <a:off x="7668344" y="2132856"/>
              <a:ext cx="720080" cy="14580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20080">
                      <a:extLst>
                        <a:ext uri="{9D8B030D-6E8A-4147-A177-3AD203B41FA5}">
                          <a16:colId xmlns:a16="http://schemas.microsoft.com/office/drawing/2014/main" val="2996510973"/>
                        </a:ext>
                      </a:extLst>
                    </a:gridCol>
                  </a:tblGrid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180650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671064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ore-KR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20469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90197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표 40">
                <a:extLst>
                  <a:ext uri="{FF2B5EF4-FFF2-40B4-BE49-F238E27FC236}">
                    <a16:creationId xmlns:a16="http://schemas.microsoft.com/office/drawing/2014/main" id="{8A67550F-AE5B-4ED3-2852-F21D64EA62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828090"/>
                  </p:ext>
                </p:extLst>
              </p:nvPr>
            </p:nvGraphicFramePr>
            <p:xfrm>
              <a:off x="7668344" y="2132856"/>
              <a:ext cx="720080" cy="14580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720080">
                      <a:extLst>
                        <a:ext uri="{9D8B030D-6E8A-4147-A177-3AD203B41FA5}">
                          <a16:colId xmlns:a16="http://schemas.microsoft.com/office/drawing/2014/main" val="2996510973"/>
                        </a:ext>
                      </a:extLst>
                    </a:gridCol>
                  </a:tblGrid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r="-1724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180650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0000" r="-172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1671064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ore-KR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kumimoji="1" lang="ko-Kore-KR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20469"/>
                      </a:ext>
                    </a:extLst>
                  </a:tr>
                  <a:tr h="36450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300000" r="-1724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197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A4B3C6E-1EF0-05BA-836D-69D6DB4C3FD5}"/>
                  </a:ext>
                </a:extLst>
              </p:cNvPr>
              <p:cNvSpPr/>
              <p:nvPr/>
            </p:nvSpPr>
            <p:spPr>
              <a:xfrm>
                <a:off x="7020272" y="2654112"/>
                <a:ext cx="49077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ko-Kore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altLang="ko-Kore-KR" b="1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A4B3C6E-1EF0-05BA-836D-69D6DB4C3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654112"/>
                <a:ext cx="490775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왼쪽 중괄호[L] 37">
            <a:extLst>
              <a:ext uri="{FF2B5EF4-FFF2-40B4-BE49-F238E27FC236}">
                <a16:creationId xmlns:a16="http://schemas.microsoft.com/office/drawing/2014/main" id="{5B30FF6F-9A6A-A3B2-0670-83713CEA50C1}"/>
              </a:ext>
            </a:extLst>
          </p:cNvPr>
          <p:cNvSpPr/>
          <p:nvPr/>
        </p:nvSpPr>
        <p:spPr>
          <a:xfrm>
            <a:off x="7511047" y="2148957"/>
            <a:ext cx="118763" cy="1425809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098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An offset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in time-series prediction refers the number of time-steps between the last time-step of an input and a label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500"/>
                  </a:spcAft>
                  <a:buNone/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 basic recurrent neural network-based prediction model computes an input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to output a prediction of time-step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Offset is set to 1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Our target model takes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of an input sequence and results predictions from time-step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On this account, our model utilize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times of loops to predict multiple time-steps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 r="-1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4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Architectures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model using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as a non-trainable parameter (i.e., number of loops)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8661E496-539A-5674-F83D-F1EE932B8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82898"/>
                  </p:ext>
                </p:extLst>
              </p:nvPr>
            </p:nvGraphicFramePr>
            <p:xfrm>
              <a:off x="1442894" y="4446845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165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8661E496-539A-5674-F83D-F1EE932B8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82898"/>
                  </p:ext>
                </p:extLst>
              </p:nvPr>
            </p:nvGraphicFramePr>
            <p:xfrm>
              <a:off x="1442894" y="4446845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70" t="-6250" r="-301370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6250" r="-102740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167" t="-6250" r="-4167" b="-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761902"/>
                  </p:ext>
                </p:extLst>
              </p:nvPr>
            </p:nvGraphicFramePr>
            <p:xfrm>
              <a:off x="4242322" y="2991230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2F350E0A-54A5-488C-E0FF-4C0BA9746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761902"/>
                  </p:ext>
                </p:extLst>
              </p:nvPr>
            </p:nvGraphicFramePr>
            <p:xfrm>
              <a:off x="4242322" y="2991230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95" t="-3333" r="-5085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81263"/>
                  </p:ext>
                </p:extLst>
              </p:nvPr>
            </p:nvGraphicFramePr>
            <p:xfrm>
              <a:off x="5170080" y="2994240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2229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2DEA4E76-7CB4-4A04-2DEC-7EB80D7C8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181263"/>
                  </p:ext>
                </p:extLst>
              </p:nvPr>
            </p:nvGraphicFramePr>
            <p:xfrm>
              <a:off x="5170080" y="2994240"/>
              <a:ext cx="3695332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292685892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47825043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628075577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2524240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70" t="-6667" r="-3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370" t="-6667" r="-1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1370" t="-6667" r="-274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9628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9CBDA19-3B21-7926-AB6D-E18601A92CCD}"/>
              </a:ext>
            </a:extLst>
          </p:cNvPr>
          <p:cNvSpPr/>
          <p:nvPr/>
        </p:nvSpPr>
        <p:spPr>
          <a:xfrm>
            <a:off x="1442896" y="3603904"/>
            <a:ext cx="3672406" cy="564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</a:rPr>
              <a:t>LSTM</a:t>
            </a:r>
            <a:endParaRPr kumimoji="1" lang="ko-Kore-KR" alt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70423"/>
                  </p:ext>
                </p:extLst>
              </p:nvPr>
            </p:nvGraphicFramePr>
            <p:xfrm>
              <a:off x="5160460" y="2245120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19260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+(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5">
                <a:extLst>
                  <a:ext uri="{FF2B5EF4-FFF2-40B4-BE49-F238E27FC236}">
                    <a16:creationId xmlns:a16="http://schemas.microsoft.com/office/drawing/2014/main" id="{77A87E7B-3D95-4515-00E1-BAD0E164B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570423"/>
                  </p:ext>
                </p:extLst>
              </p:nvPr>
            </p:nvGraphicFramePr>
            <p:xfrm>
              <a:off x="5160460" y="2245120"/>
              <a:ext cx="3704952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26238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26238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370" t="-6250" r="-30411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2740" t="-6250" r="-10274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2740" t="-6250" r="-2740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688656"/>
                  </p:ext>
                </p:extLst>
              </p:nvPr>
            </p:nvGraphicFramePr>
            <p:xfrm>
              <a:off x="4242322" y="2272256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179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7">
                <a:extLst>
                  <a:ext uri="{FF2B5EF4-FFF2-40B4-BE49-F238E27FC236}">
                    <a16:creationId xmlns:a16="http://schemas.microsoft.com/office/drawing/2014/main" id="{561C1FB5-9937-A1EE-FCC7-DC04307C2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688656"/>
                  </p:ext>
                </p:extLst>
              </p:nvPr>
            </p:nvGraphicFramePr>
            <p:xfrm>
              <a:off x="4242322" y="2272256"/>
              <a:ext cx="743744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744">
                      <a:extLst>
                        <a:ext uri="{9D8B030D-6E8A-4147-A177-3AD203B41FA5}">
                          <a16:colId xmlns:a16="http://schemas.microsoft.com/office/drawing/2014/main" val="606897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95" r="-5085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0970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BBBC54-F6EC-BB01-0987-6F8BD6163A0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614194" y="3356990"/>
            <a:ext cx="0" cy="238919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B7A09B-F006-9A3B-4A58-EEE7B586A29E}"/>
              </a:ext>
            </a:extLst>
          </p:cNvPr>
          <p:cNvCxnSpPr>
            <a:cxnSpLocks/>
          </p:cNvCxnSpPr>
          <p:nvPr/>
        </p:nvCxnSpPr>
        <p:spPr>
          <a:xfrm flipV="1">
            <a:off x="4587551" y="4176403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50B81F-11E4-E0B5-F074-719AA0C87CA9}"/>
              </a:ext>
            </a:extLst>
          </p:cNvPr>
          <p:cNvCxnSpPr>
            <a:cxnSpLocks/>
          </p:cNvCxnSpPr>
          <p:nvPr/>
        </p:nvCxnSpPr>
        <p:spPr>
          <a:xfrm flipV="1">
            <a:off x="3723455" y="4176403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9FFF753-FB3B-DAD0-2D36-17A7B7586298}"/>
              </a:ext>
            </a:extLst>
          </p:cNvPr>
          <p:cNvCxnSpPr>
            <a:cxnSpLocks/>
          </p:cNvCxnSpPr>
          <p:nvPr/>
        </p:nvCxnSpPr>
        <p:spPr>
          <a:xfrm flipV="1">
            <a:off x="1923255" y="4176403"/>
            <a:ext cx="0" cy="253562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C95FC4-11C4-9299-DEEC-4A3BDAAAC7D8}"/>
              </a:ext>
            </a:extLst>
          </p:cNvPr>
          <p:cNvSpPr txBox="1"/>
          <p:nvPr/>
        </p:nvSpPr>
        <p:spPr>
          <a:xfrm>
            <a:off x="4047535" y="1910983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Targets</a:t>
            </a:r>
            <a:endParaRPr kumimoji="1" lang="ko-Kore-KR" altLang="en-US" sz="1800" dirty="0">
              <a:latin typeface="Cambria Math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BCF89D-5E65-3CA4-3513-5268870199E6}"/>
              </a:ext>
            </a:extLst>
          </p:cNvPr>
          <p:cNvSpPr txBox="1"/>
          <p:nvPr/>
        </p:nvSpPr>
        <p:spPr>
          <a:xfrm>
            <a:off x="4050744" y="2634145"/>
            <a:ext cx="10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Outputs</a:t>
            </a:r>
            <a:endParaRPr kumimoji="1" lang="ko-Kore-KR" altLang="en-US" sz="1800" dirty="0">
              <a:latin typeface="Cambria Math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CB72A5-2180-E7BE-51DC-8D34DA581CCA}"/>
              </a:ext>
            </a:extLst>
          </p:cNvPr>
          <p:cNvSpPr txBox="1"/>
          <p:nvPr/>
        </p:nvSpPr>
        <p:spPr>
          <a:xfrm rot="16200000">
            <a:off x="-317192" y="5277730"/>
            <a:ext cx="178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Input sequence</a:t>
            </a:r>
            <a:endParaRPr kumimoji="1" lang="ko-Kore-KR" altLang="en-US" sz="18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5">
                <a:extLst>
                  <a:ext uri="{FF2B5EF4-FFF2-40B4-BE49-F238E27FC236}">
                    <a16:creationId xmlns:a16="http://schemas.microsoft.com/office/drawing/2014/main" id="{7FFFA9A2-347C-268B-95E7-91469037BD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613386"/>
                  </p:ext>
                </p:extLst>
              </p:nvPr>
            </p:nvGraphicFramePr>
            <p:xfrm>
              <a:off x="1442894" y="4921370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482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5">
                <a:extLst>
                  <a:ext uri="{FF2B5EF4-FFF2-40B4-BE49-F238E27FC236}">
                    <a16:creationId xmlns:a16="http://schemas.microsoft.com/office/drawing/2014/main" id="{7FFFA9A2-347C-268B-95E7-91469037BD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9613386"/>
                  </p:ext>
                </p:extLst>
              </p:nvPr>
            </p:nvGraphicFramePr>
            <p:xfrm>
              <a:off x="1442894" y="4921370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370" t="-6250" r="-30137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0000" t="-6250" r="-10274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4167" t="-6250" r="-4167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56B36C57-1AE0-1C0A-D7B0-C84B381146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841554"/>
                  </p:ext>
                </p:extLst>
              </p:nvPr>
            </p:nvGraphicFramePr>
            <p:xfrm>
              <a:off x="1438419" y="6128857"/>
              <a:ext cx="3672408" cy="3657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482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5">
                <a:extLst>
                  <a:ext uri="{FF2B5EF4-FFF2-40B4-BE49-F238E27FC236}">
                    <a16:creationId xmlns:a16="http://schemas.microsoft.com/office/drawing/2014/main" id="{56B36C57-1AE0-1C0A-D7B0-C84B381146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841554"/>
                  </p:ext>
                </p:extLst>
              </p:nvPr>
            </p:nvGraphicFramePr>
            <p:xfrm>
              <a:off x="1438419" y="6128857"/>
              <a:ext cx="3672408" cy="3657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370" t="-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0000" t="-6667" r="-10137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4167" t="-6667" r="-2778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C80010DD-3C2A-1009-A9BC-BD71F11BC6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367102"/>
                  </p:ext>
                </p:extLst>
              </p:nvPr>
            </p:nvGraphicFramePr>
            <p:xfrm>
              <a:off x="2339752" y="6126440"/>
              <a:ext cx="2771499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2714452035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012902361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1357200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𝛅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170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C80010DD-3C2A-1009-A9BC-BD71F11BC6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367102"/>
                  </p:ext>
                </p:extLst>
              </p:nvPr>
            </p:nvGraphicFramePr>
            <p:xfrm>
              <a:off x="2339752" y="6126440"/>
              <a:ext cx="2771499" cy="3657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2714452035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3012902361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13572007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1370" t="-6667" r="-10274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1370" t="-6667" r="-274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1701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32E5BB6D-F863-39C4-D601-DEC66D1020D8}"/>
              </a:ext>
            </a:extLst>
          </p:cNvPr>
          <p:cNvCxnSpPr>
            <a:endCxn id="28" idx="3"/>
          </p:cNvCxnSpPr>
          <p:nvPr/>
        </p:nvCxnSpPr>
        <p:spPr>
          <a:xfrm rot="5400000">
            <a:off x="4487963" y="3984331"/>
            <a:ext cx="1760466" cy="505788"/>
          </a:xfrm>
          <a:prstGeom prst="bentConnector2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0B4E32-2D01-938B-002D-D0CAAAB3CD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861505"/>
                  </p:ext>
                </p:extLst>
              </p:nvPr>
            </p:nvGraphicFramePr>
            <p:xfrm>
              <a:off x="4191469" y="4921370"/>
              <a:ext cx="923833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4232650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ore-KR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ore-KR" sz="1800" b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3271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0B4E32-2D01-938B-002D-D0CAAAB3CD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861505"/>
                  </p:ext>
                </p:extLst>
              </p:nvPr>
            </p:nvGraphicFramePr>
            <p:xfrm>
              <a:off x="4191469" y="4921370"/>
              <a:ext cx="923833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34232650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370" t="-3125" r="-411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3271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5">
                <a:extLst>
                  <a:ext uri="{FF2B5EF4-FFF2-40B4-BE49-F238E27FC236}">
                    <a16:creationId xmlns:a16="http://schemas.microsoft.com/office/drawing/2014/main" id="{0643B2CD-8174-0497-108F-9C74A34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617992"/>
                  </p:ext>
                </p:extLst>
              </p:nvPr>
            </p:nvGraphicFramePr>
            <p:xfrm>
              <a:off x="1442894" y="5404951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ore-KR" sz="1800" b="1" i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ko-Kore-KR" sz="1800" b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5">
                <a:extLst>
                  <a:ext uri="{FF2B5EF4-FFF2-40B4-BE49-F238E27FC236}">
                    <a16:creationId xmlns:a16="http://schemas.microsoft.com/office/drawing/2014/main" id="{0643B2CD-8174-0497-108F-9C74A34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617992"/>
                  </p:ext>
                </p:extLst>
              </p:nvPr>
            </p:nvGraphicFramePr>
            <p:xfrm>
              <a:off x="1442894" y="5404951"/>
              <a:ext cx="3672408" cy="3921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18102">
                      <a:extLst>
                        <a:ext uri="{9D8B030D-6E8A-4147-A177-3AD203B41FA5}">
                          <a16:colId xmlns:a16="http://schemas.microsoft.com/office/drawing/2014/main" val="418753269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87423622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668050"/>
                        </a:ext>
                      </a:extLst>
                    </a:gridCol>
                    <a:gridCol w="918102">
                      <a:extLst>
                        <a:ext uri="{9D8B030D-6E8A-4147-A177-3AD203B41FA5}">
                          <a16:colId xmlns:a16="http://schemas.microsoft.com/office/drawing/2014/main" val="1323682503"/>
                        </a:ext>
                      </a:extLst>
                    </a:gridCol>
                  </a:tblGrid>
                  <a:tr h="392176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370" t="-6250" r="-30137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800" dirty="0"/>
                            <a:t>...</a:t>
                          </a:r>
                          <a:endParaRPr lang="ko-Kore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0000" t="-6250" r="-10274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04167" t="-6250" r="-4167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70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093E8B43-D282-A285-AF62-B139E3D31F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597412"/>
                  </p:ext>
                </p:extLst>
              </p:nvPr>
            </p:nvGraphicFramePr>
            <p:xfrm>
              <a:off x="3269368" y="5411934"/>
              <a:ext cx="1847666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1092800016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42744085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ore-KR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ko-Kore-KR" sz="18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ko-Kore-KR" sz="1800" b="1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altLang="ko-Kore-KR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83556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ko-Kore-KR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ko-Kore-KR" sz="18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ko-Kore-KR" sz="1800" b="1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altLang="ko-Kore-KR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800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3619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093E8B43-D282-A285-AF62-B139E3D31F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597412"/>
                  </p:ext>
                </p:extLst>
              </p:nvPr>
            </p:nvGraphicFramePr>
            <p:xfrm>
              <a:off x="3269368" y="5411934"/>
              <a:ext cx="1847666" cy="39217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923833">
                      <a:extLst>
                        <a:ext uri="{9D8B030D-6E8A-4147-A177-3AD203B41FA5}">
                          <a16:colId xmlns:a16="http://schemas.microsoft.com/office/drawing/2014/main" val="1092800016"/>
                        </a:ext>
                      </a:extLst>
                    </a:gridCol>
                    <a:gridCol w="923833">
                      <a:extLst>
                        <a:ext uri="{9D8B030D-6E8A-4147-A177-3AD203B41FA5}">
                          <a16:colId xmlns:a16="http://schemas.microsoft.com/office/drawing/2014/main" val="4274408582"/>
                        </a:ext>
                      </a:extLst>
                    </a:gridCol>
                  </a:tblGrid>
                  <a:tr h="392175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70" t="-3125" r="-10411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14"/>
                          <a:stretch>
                            <a:fillRect l="-101370" t="-3125" r="-4110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361971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670F1C66-AD82-EF1B-8428-A0E62593E48A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>
            <a:off x="4693564" y="3756659"/>
            <a:ext cx="2274833" cy="1427891"/>
          </a:xfrm>
          <a:prstGeom prst="bentConnector2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BE85AD8B-8A7B-7E84-C477-7EBB3059B064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4812154" y="3645693"/>
            <a:ext cx="2962725" cy="2364529"/>
          </a:xfrm>
          <a:prstGeom prst="bentConnector2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F5BA1F48-5DDD-7B48-5EE3-F7CC1049CAF6}"/>
              </a:ext>
            </a:extLst>
          </p:cNvPr>
          <p:cNvSpPr/>
          <p:nvPr/>
        </p:nvSpPr>
        <p:spPr>
          <a:xfrm>
            <a:off x="736983" y="4446845"/>
            <a:ext cx="72008" cy="2045355"/>
          </a:xfrm>
          <a:prstGeom prst="leftBrac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C59D97-39BB-A0D3-06E8-46476622688B}"/>
              </a:ext>
            </a:extLst>
          </p:cNvPr>
          <p:cNvSpPr txBox="1"/>
          <p:nvPr/>
        </p:nvSpPr>
        <p:spPr>
          <a:xfrm>
            <a:off x="539449" y="405873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Loops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20F8FF-DF76-5B0A-5737-DD2788DEB698}"/>
              </a:ext>
            </a:extLst>
          </p:cNvPr>
          <p:cNvSpPr txBox="1"/>
          <p:nvPr/>
        </p:nvSpPr>
        <p:spPr>
          <a:xfrm>
            <a:off x="913018" y="4456940"/>
            <a:ext cx="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05863C-DCBB-C028-3BFB-72BA83580505}"/>
              </a:ext>
            </a:extLst>
          </p:cNvPr>
          <p:cNvSpPr txBox="1"/>
          <p:nvPr/>
        </p:nvSpPr>
        <p:spPr>
          <a:xfrm>
            <a:off x="914833" y="4932791"/>
            <a:ext cx="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A504EB-B53C-3023-E802-8CB249E38DD0}"/>
              </a:ext>
            </a:extLst>
          </p:cNvPr>
          <p:cNvSpPr txBox="1"/>
          <p:nvPr/>
        </p:nvSpPr>
        <p:spPr>
          <a:xfrm>
            <a:off x="913018" y="5416373"/>
            <a:ext cx="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C6B743-055F-9851-FEA7-6F284F15E422}"/>
                  </a:ext>
                </a:extLst>
              </p:cNvPr>
              <p:cNvSpPr txBox="1"/>
              <p:nvPr/>
            </p:nvSpPr>
            <p:spPr>
              <a:xfrm>
                <a:off x="911980" y="6122868"/>
                <a:ext cx="385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en-US" altLang="ko-Kore-KR" sz="18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C6B743-055F-9851-FEA7-6F284F15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80" y="6122868"/>
                <a:ext cx="38545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4738323-2C54-DADF-EBD1-8298BE79F0FE}"/>
              </a:ext>
            </a:extLst>
          </p:cNvPr>
          <p:cNvCxnSpPr>
            <a:cxnSpLocks/>
          </p:cNvCxnSpPr>
          <p:nvPr/>
        </p:nvCxnSpPr>
        <p:spPr>
          <a:xfrm>
            <a:off x="5170080" y="2963111"/>
            <a:ext cx="37224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5497967-4CF9-B9AA-FD37-C820FF45CAF3}"/>
              </a:ext>
            </a:extLst>
          </p:cNvPr>
          <p:cNvSpPr txBox="1"/>
          <p:nvPr/>
        </p:nvSpPr>
        <p:spPr>
          <a:xfrm>
            <a:off x="5539107" y="2627620"/>
            <a:ext cx="29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dirty="0">
                <a:latin typeface="Cambria Math"/>
              </a:rPr>
              <a:t>dependent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내용 개체 틀 2">
                <a:extLst>
                  <a:ext uri="{FF2B5EF4-FFF2-40B4-BE49-F238E27FC236}">
                    <a16:creationId xmlns:a16="http://schemas.microsoft.com/office/drawing/2014/main" id="{498872D0-181C-47B0-5D73-6BB95C6EF15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04804" y="1936630"/>
                <a:ext cx="3831666" cy="4372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8354" tIns="49179" rIns="98354" bIns="49179" numCol="1" anchor="t" anchorCtr="0" compatLnSpc="1">
                <a:prstTxWarp prst="textNoShape">
                  <a:avLst/>
                </a:prstTxWarp>
              </a:bodyPr>
              <a:lstStyle>
                <a:lvl1pPr marL="368831" indent="-368831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 2" pitchFamily="18" charset="2"/>
                  <a:buChar char="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가는둥근제목체" pitchFamily="18" charset="-127"/>
                    <a:cs typeface="가는둥근제목체" pitchFamily="18" charset="-127"/>
                  </a:defRPr>
                </a:lvl1pPr>
                <a:lvl2pPr marL="799141" indent="-307363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F7F7F"/>
                  </a:buClr>
                  <a:buSzPct val="85000"/>
                  <a:buFont typeface="Arial" pitchFamily="34" charset="0"/>
                  <a:buChar char="►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가는둥근제목체" pitchFamily="18" charset="-127"/>
                    <a:cs typeface="가는둥근제목체" pitchFamily="18" charset="-127"/>
                  </a:defRPr>
                </a:lvl2pPr>
                <a:lvl3pPr marL="1229448" indent="-245887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F7F7F"/>
                  </a:buClr>
                  <a:buSzPct val="100000"/>
                  <a:buFont typeface="Wingdings" pitchFamily="2" charset="2"/>
                  <a:buChar char=""/>
                  <a:defRPr sz="1600" kern="1200">
                    <a:solidFill>
                      <a:schemeClr val="tx1"/>
                    </a:solidFill>
                    <a:latin typeface="Arial" pitchFamily="34" charset="0"/>
                    <a:ea typeface="가는둥근제목체" pitchFamily="18" charset="-127"/>
                    <a:cs typeface="가는둥근제목체" pitchFamily="18" charset="-127"/>
                  </a:defRPr>
                </a:lvl3pPr>
                <a:lvl4pPr marL="1721230" indent="-245887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7F7F7F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Arial" pitchFamily="34" charset="0"/>
                    <a:ea typeface="가는둥근제목체" pitchFamily="18" charset="-127"/>
                    <a:cs typeface="가는둥근제목체" pitchFamily="18" charset="-127"/>
                  </a:defRPr>
                </a:lvl4pPr>
                <a:lvl5pPr marL="2213004" indent="-245887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558ED5"/>
                  </a:buClr>
                  <a:buFont typeface="Wingdings 2" pitchFamily="18" charset="2"/>
                  <a:buChar char=""/>
                  <a:defRPr sz="1200" kern="1200">
                    <a:solidFill>
                      <a:schemeClr val="tx1"/>
                    </a:solidFill>
                    <a:latin typeface="Arial" pitchFamily="34" charset="0"/>
                    <a:ea typeface="가는둥근제목체" pitchFamily="18" charset="-127"/>
                    <a:cs typeface="가는둥근제목체" pitchFamily="18" charset="-127"/>
                  </a:defRPr>
                </a:lvl5pPr>
                <a:lvl6pPr marL="2704781" indent="-245887" algn="l" defTabSz="98355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96563" indent="-245887" algn="l" defTabSz="98355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88342" indent="-245887" algn="l" defTabSz="98355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80121" indent="-245887" algn="l" defTabSz="983556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defTabSz="91440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This outputs a prediction at time-step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sequentially, and it requires loops to predict a next time-step</a:t>
                </a:r>
              </a:p>
              <a:p>
                <a:pPr marL="285750" indent="-285750" defTabSz="91440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60" name="내용 개체 틀 2">
                <a:extLst>
                  <a:ext uri="{FF2B5EF4-FFF2-40B4-BE49-F238E27FC236}">
                    <a16:creationId xmlns:a16="http://schemas.microsoft.com/office/drawing/2014/main" id="{498872D0-181C-47B0-5D73-6BB95C6EF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4" y="1936630"/>
                <a:ext cx="3831666" cy="4372690"/>
              </a:xfrm>
              <a:prstGeom prst="rect">
                <a:avLst/>
              </a:prstGeom>
              <a:blipFill>
                <a:blip r:embed="rId16"/>
                <a:stretch>
                  <a:fillRect l="-331" t="-5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9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Input sequence length: 7days/1008 time-steps(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𝑑𝑎𝑦𝑠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Output sequence length: 1day/144 time-steps(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Model hyper-parameters: LSTM layer=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, dropout rate=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Epoch:1500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Loss: 0.0045 (0.2426 bikes)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38654EC-0B26-219C-9A79-E3D61DBAA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983"/>
            <a:ext cx="9144000" cy="25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Input sequence length: 7days/1008 time-steps(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𝑑𝑎𝑦𝑠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Output sequence length: 1day/144 time-steps(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Model hyper-parameters: </a:t>
                </a:r>
                <a:r>
                  <a:rPr lang="en-US" altLang="ko-KR" b="1" dirty="0"/>
                  <a:t>LSTM layer=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dirty="0"/>
                  <a:t>, dropout rate=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Epoch:1500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Loss: 0.0053 (0.2875 bikes)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2196A09-DA55-31D0-EA2A-53EE5477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381"/>
            <a:ext cx="9144000" cy="25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5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Input sequence length: 7days/1008 time-steps(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𝑑𝑎𝑦𝑠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Output sequence length: 1day/144 time-steps(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Model hyper-parameters: </a:t>
                </a:r>
                <a:r>
                  <a:rPr lang="en-US" altLang="ko-KR" b="1" dirty="0"/>
                  <a:t>LSTM layer=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b="1" dirty="0"/>
                  <a:t>dropout rate=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altLang="ko-KR" b="1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Epoch:1500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Loss: 0.0046 (0.246 bikes)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4F254A1-D222-3979-6704-2D57E42F1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983"/>
            <a:ext cx="9144000" cy="25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Results: single LSTM, 0.0</a:t>
            </a:r>
            <a:endParaRPr lang="ko-KR" alt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AE3050-0AAC-FFF9-4348-565A2D655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" y="1607041"/>
            <a:ext cx="8659813" cy="247003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60A628-18D0-457E-102B-C2CE6E94A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2" y="4055312"/>
            <a:ext cx="8659813" cy="24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2468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C000"/>
          </a:solidFill>
          <a:prstDash val="solid"/>
          <a:headEnd type="none"/>
          <a:tailEnd type="triangle"/>
        </a:ln>
        <a:effectLst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178682</TotalTime>
  <Words>871</Words>
  <Application>Microsoft Macintosh PowerPoint</Application>
  <PresentationFormat>화면 슬라이드 쇼(4:3)</PresentationFormat>
  <Paragraphs>229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Wingdings</vt:lpstr>
      <vt:lpstr>Wingdings 2</vt:lpstr>
      <vt:lpstr>맑은 고딕</vt:lpstr>
      <vt:lpstr>Cambria Math</vt:lpstr>
      <vt:lpstr>Arial Black</vt:lpstr>
      <vt:lpstr>Calibri</vt:lpstr>
      <vt:lpstr>연구실 PPT 테마</vt:lpstr>
      <vt:lpstr>Event Prediction:  Model Implementation and Evaluation</vt:lpstr>
      <vt:lpstr>Presentation Outline </vt:lpstr>
      <vt:lpstr>Data Formats and Notations</vt:lpstr>
      <vt:lpstr>Model Architectures</vt:lpstr>
      <vt:lpstr>Model Architectures </vt:lpstr>
      <vt:lpstr>Experimental Results</vt:lpstr>
      <vt:lpstr>Experimental Results</vt:lpstr>
      <vt:lpstr>Experimental Results</vt:lpstr>
      <vt:lpstr>Experimental Results: single LSTM, 0.0</vt:lpstr>
      <vt:lpstr>Experimental Results: stacked LSTM, 0.0</vt:lpstr>
      <vt:lpstr>Experimental Results: stacked LSTM, 0.5</vt:lpstr>
      <vt:lpstr>Output Branches</vt:lpstr>
      <vt:lpstr>Output Branches</vt:lpstr>
      <vt:lpstr>Output Branches</vt:lpstr>
      <vt:lpstr>Output Branches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GP_seminar22.02.16_huigyu.pdf</dc:title>
  <dc:creator>Huigyu Yang</dc:creator>
  <cp:lastModifiedBy>양희규</cp:lastModifiedBy>
  <cp:revision>3138</cp:revision>
  <cp:lastPrinted>2021-09-29T03:41:03Z</cp:lastPrinted>
  <dcterms:created xsi:type="dcterms:W3CDTF">2015-10-30T23:40:59Z</dcterms:created>
  <dcterms:modified xsi:type="dcterms:W3CDTF">2022-06-07T17:30:27Z</dcterms:modified>
</cp:coreProperties>
</file>